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9" r:id="rId3"/>
    <p:sldId id="262" r:id="rId4"/>
    <p:sldId id="260" r:id="rId5"/>
    <p:sldId id="265" r:id="rId6"/>
    <p:sldId id="264" r:id="rId7"/>
    <p:sldId id="261" r:id="rId8"/>
    <p:sldId id="257"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F0BACE8-B9EE-4A67-84C1-30AB99040157}" type="datetimeFigureOut">
              <a:rPr lang="nl-NL" smtClean="0"/>
              <a:t>16-3-2023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431646-9B30-4119-9A95-FE5E23888C72}"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25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0BACE8-B9EE-4A67-84C1-30AB99040157}" type="datetimeFigureOut">
              <a:rPr lang="nl-NL" smtClean="0"/>
              <a:t>16-3-2023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431646-9B30-4119-9A95-FE5E23888C72}" type="slidenum">
              <a:rPr lang="nl-NL" smtClean="0"/>
              <a:t>‹nr.›</a:t>
            </a:fld>
            <a:endParaRPr lang="nl-NL"/>
          </a:p>
        </p:txBody>
      </p:sp>
    </p:spTree>
    <p:extLst>
      <p:ext uri="{BB962C8B-B14F-4D97-AF65-F5344CB8AC3E}">
        <p14:creationId xmlns:p14="http://schemas.microsoft.com/office/powerpoint/2010/main" val="88409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0BACE8-B9EE-4A67-84C1-30AB99040157}" type="datetimeFigureOut">
              <a:rPr lang="nl-NL" smtClean="0"/>
              <a:t>16-3-2023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431646-9B30-4119-9A95-FE5E23888C72}" type="slidenum">
              <a:rPr lang="nl-NL" smtClean="0"/>
              <a:t>‹nr.›</a:t>
            </a:fld>
            <a:endParaRPr lang="nl-NL"/>
          </a:p>
        </p:txBody>
      </p:sp>
    </p:spTree>
    <p:extLst>
      <p:ext uri="{BB962C8B-B14F-4D97-AF65-F5344CB8AC3E}">
        <p14:creationId xmlns:p14="http://schemas.microsoft.com/office/powerpoint/2010/main" val="330326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0BACE8-B9EE-4A67-84C1-30AB99040157}" type="datetimeFigureOut">
              <a:rPr lang="nl-NL" smtClean="0"/>
              <a:t>16-3-2023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431646-9B30-4119-9A95-FE5E23888C72}" type="slidenum">
              <a:rPr lang="nl-NL" smtClean="0"/>
              <a:t>‹nr.›</a:t>
            </a:fld>
            <a:endParaRPr lang="nl-NL"/>
          </a:p>
        </p:txBody>
      </p:sp>
    </p:spTree>
    <p:extLst>
      <p:ext uri="{BB962C8B-B14F-4D97-AF65-F5344CB8AC3E}">
        <p14:creationId xmlns:p14="http://schemas.microsoft.com/office/powerpoint/2010/main" val="112984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F0BACE8-B9EE-4A67-84C1-30AB99040157}" type="datetimeFigureOut">
              <a:rPr lang="nl-NL" smtClean="0"/>
              <a:t>16-3-2023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E431646-9B30-4119-9A95-FE5E23888C72}"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F0BACE8-B9EE-4A67-84C1-30AB99040157}" type="datetimeFigureOut">
              <a:rPr lang="nl-NL" smtClean="0"/>
              <a:t>16-3-2023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431646-9B30-4119-9A95-FE5E23888C72}" type="slidenum">
              <a:rPr lang="nl-NL" smtClean="0"/>
              <a:t>‹nr.›</a:t>
            </a:fld>
            <a:endParaRPr lang="nl-NL"/>
          </a:p>
        </p:txBody>
      </p:sp>
    </p:spTree>
    <p:extLst>
      <p:ext uri="{BB962C8B-B14F-4D97-AF65-F5344CB8AC3E}">
        <p14:creationId xmlns:p14="http://schemas.microsoft.com/office/powerpoint/2010/main" val="91127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F0BACE8-B9EE-4A67-84C1-30AB99040157}" type="datetimeFigureOut">
              <a:rPr lang="nl-NL" smtClean="0"/>
              <a:t>16-3-2023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E431646-9B30-4119-9A95-FE5E23888C72}" type="slidenum">
              <a:rPr lang="nl-NL" smtClean="0"/>
              <a:t>‹nr.›</a:t>
            </a:fld>
            <a:endParaRPr lang="nl-NL"/>
          </a:p>
        </p:txBody>
      </p:sp>
    </p:spTree>
    <p:extLst>
      <p:ext uri="{BB962C8B-B14F-4D97-AF65-F5344CB8AC3E}">
        <p14:creationId xmlns:p14="http://schemas.microsoft.com/office/powerpoint/2010/main" val="140672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F0BACE8-B9EE-4A67-84C1-30AB99040157}" type="datetimeFigureOut">
              <a:rPr lang="nl-NL" smtClean="0"/>
              <a:t>16-3-2023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E431646-9B30-4119-9A95-FE5E23888C72}" type="slidenum">
              <a:rPr lang="nl-NL" smtClean="0"/>
              <a:t>‹nr.›</a:t>
            </a:fld>
            <a:endParaRPr lang="nl-NL"/>
          </a:p>
        </p:txBody>
      </p:sp>
    </p:spTree>
    <p:extLst>
      <p:ext uri="{BB962C8B-B14F-4D97-AF65-F5344CB8AC3E}">
        <p14:creationId xmlns:p14="http://schemas.microsoft.com/office/powerpoint/2010/main" val="214596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0BACE8-B9EE-4A67-84C1-30AB99040157}" type="datetimeFigureOut">
              <a:rPr lang="nl-NL" smtClean="0"/>
              <a:t>16-3-2023</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FE431646-9B30-4119-9A95-FE5E23888C72}" type="slidenum">
              <a:rPr lang="nl-NL" smtClean="0"/>
              <a:t>‹nr.›</a:t>
            </a:fld>
            <a:endParaRPr lang="nl-NL"/>
          </a:p>
        </p:txBody>
      </p:sp>
    </p:spTree>
    <p:extLst>
      <p:ext uri="{BB962C8B-B14F-4D97-AF65-F5344CB8AC3E}">
        <p14:creationId xmlns:p14="http://schemas.microsoft.com/office/powerpoint/2010/main" val="115045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0BACE8-B9EE-4A67-84C1-30AB99040157}" type="datetimeFigureOut">
              <a:rPr lang="nl-NL" smtClean="0"/>
              <a:t>16-3-2023</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431646-9B30-4119-9A95-FE5E23888C72}" type="slidenum">
              <a:rPr lang="nl-NL" smtClean="0"/>
              <a:t>‹nr.›</a:t>
            </a:fld>
            <a:endParaRPr lang="nl-NL"/>
          </a:p>
        </p:txBody>
      </p:sp>
    </p:spTree>
    <p:extLst>
      <p:ext uri="{BB962C8B-B14F-4D97-AF65-F5344CB8AC3E}">
        <p14:creationId xmlns:p14="http://schemas.microsoft.com/office/powerpoint/2010/main" val="231384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F0BACE8-B9EE-4A67-84C1-30AB99040157}" type="datetimeFigureOut">
              <a:rPr lang="nl-NL" smtClean="0"/>
              <a:t>16-3-2023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431646-9B30-4119-9A95-FE5E23888C72}" type="slidenum">
              <a:rPr lang="nl-NL" smtClean="0"/>
              <a:t>‹nr.›</a:t>
            </a:fld>
            <a:endParaRPr lang="nl-NL"/>
          </a:p>
        </p:txBody>
      </p:sp>
    </p:spTree>
    <p:extLst>
      <p:ext uri="{BB962C8B-B14F-4D97-AF65-F5344CB8AC3E}">
        <p14:creationId xmlns:p14="http://schemas.microsoft.com/office/powerpoint/2010/main" val="102381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0BACE8-B9EE-4A67-84C1-30AB99040157}" type="datetimeFigureOut">
              <a:rPr lang="nl-NL" smtClean="0"/>
              <a:t>16-3-2023</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431646-9B30-4119-9A95-FE5E23888C72}"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7245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digitalisering@zuidenoostdrenthe.nl" TargetMode="External"/><Relationship Id="rId2" Type="http://schemas.openxmlformats.org/officeDocument/2006/relationships/hyperlink" Target="http://www.hetdigitaalbuffet.nl/"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5FB0A5F-26AC-EAC2-2ADD-B9A3EA360EC5}"/>
              </a:ext>
            </a:extLst>
          </p:cNvPr>
          <p:cNvSpPr>
            <a:spLocks noGrp="1"/>
          </p:cNvSpPr>
          <p:nvPr>
            <p:ph type="subTitle" idx="1"/>
          </p:nvPr>
        </p:nvSpPr>
        <p:spPr>
          <a:xfrm>
            <a:off x="1100051" y="4455621"/>
            <a:ext cx="8294206" cy="1143000"/>
          </a:xfrm>
        </p:spPr>
        <p:txBody>
          <a:bodyPr>
            <a:normAutofit fontScale="85000" lnSpcReduction="20000"/>
          </a:bodyPr>
          <a:lstStyle/>
          <a:p>
            <a:r>
              <a:rPr lang="nl-NL" dirty="0"/>
              <a:t>Ondernemersbijeenkomst – INFOLOOP HONDSRUG</a:t>
            </a:r>
          </a:p>
          <a:p>
            <a:r>
              <a:rPr lang="nl-NL" dirty="0"/>
              <a:t>20 maart 2023</a:t>
            </a:r>
          </a:p>
          <a:p>
            <a:r>
              <a:rPr lang="nl-NL" dirty="0"/>
              <a:t>Anieke van Wijnen </a:t>
            </a:r>
          </a:p>
        </p:txBody>
      </p:sp>
      <p:pic>
        <p:nvPicPr>
          <p:cNvPr id="6" name="Picture 2" descr="Home - Het Digitaal Buffet">
            <a:extLst>
              <a:ext uri="{FF2B5EF4-FFF2-40B4-BE49-F238E27FC236}">
                <a16:creationId xmlns:a16="http://schemas.microsoft.com/office/drawing/2014/main" id="{811534AB-6697-7147-5879-3A0A6018C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839" y="590168"/>
            <a:ext cx="4619526" cy="3113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ader website Regiodeal">
            <a:extLst>
              <a:ext uri="{FF2B5EF4-FFF2-40B4-BE49-F238E27FC236}">
                <a16:creationId xmlns:a16="http://schemas.microsoft.com/office/drawing/2014/main" id="{0F9216F7-C6B0-6076-5E06-869E780D2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015" y="5175538"/>
            <a:ext cx="2651803" cy="100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75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F2CE44-BFBC-A5B0-5ABA-7A5144680C03}"/>
              </a:ext>
            </a:extLst>
          </p:cNvPr>
          <p:cNvSpPr>
            <a:spLocks noGrp="1"/>
          </p:cNvSpPr>
          <p:nvPr>
            <p:ph idx="1"/>
          </p:nvPr>
        </p:nvSpPr>
        <p:spPr>
          <a:xfrm>
            <a:off x="6448926" y="1845734"/>
            <a:ext cx="4706754" cy="4023360"/>
          </a:xfrm>
        </p:spPr>
        <p:txBody>
          <a:bodyPr/>
          <a:lstStyle/>
          <a:p>
            <a:r>
              <a:rPr lang="nl-NL" dirty="0"/>
              <a:t>Onderzoek naar ondernemersbehoeften:</a:t>
            </a:r>
          </a:p>
          <a:p>
            <a:endParaRPr lang="nl-NL" dirty="0"/>
          </a:p>
          <a:p>
            <a:r>
              <a:rPr lang="nl-NL" dirty="0"/>
              <a:t>- Er is al zoveel, geen overzicht </a:t>
            </a:r>
            <a:br>
              <a:rPr lang="nl-NL" dirty="0"/>
            </a:br>
            <a:r>
              <a:rPr lang="nl-NL" dirty="0"/>
              <a:t>- Maak het praktisch</a:t>
            </a:r>
            <a:br>
              <a:rPr lang="nl-NL" dirty="0"/>
            </a:br>
            <a:r>
              <a:rPr lang="nl-NL" dirty="0"/>
              <a:t>- Vind het wiel niet opnieuw uit</a:t>
            </a:r>
            <a:br>
              <a:rPr lang="nl-NL" dirty="0"/>
            </a:br>
            <a:r>
              <a:rPr lang="nl-NL" dirty="0"/>
              <a:t>- Samenwerking bestaande netwerken </a:t>
            </a:r>
            <a:br>
              <a:rPr lang="nl-NL" dirty="0"/>
            </a:br>
            <a:r>
              <a:rPr lang="nl-NL" dirty="0"/>
              <a:t>- Maatwerk en persoonlijke aanpak</a:t>
            </a:r>
            <a:br>
              <a:rPr lang="nl-NL" dirty="0"/>
            </a:br>
            <a:r>
              <a:rPr lang="nl-NL" dirty="0"/>
              <a:t>- Kansrijk, maar waar te beginnen of te vervolgen? </a:t>
            </a:r>
            <a:br>
              <a:rPr lang="nl-NL" dirty="0"/>
            </a:br>
            <a:endParaRPr lang="nl-NL" dirty="0"/>
          </a:p>
        </p:txBody>
      </p:sp>
      <p:pic>
        <p:nvPicPr>
          <p:cNvPr id="4" name="Picture 2" descr="Home - Het Digitaal Buffet">
            <a:extLst>
              <a:ext uri="{FF2B5EF4-FFF2-40B4-BE49-F238E27FC236}">
                <a16:creationId xmlns:a16="http://schemas.microsoft.com/office/drawing/2014/main" id="{ECF2E38A-260A-E03A-7EBE-F3E30D953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69" y="271822"/>
            <a:ext cx="1989972" cy="13412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t-hub-hoogeveen">
            <a:extLst>
              <a:ext uri="{FF2B5EF4-FFF2-40B4-BE49-F238E27FC236}">
                <a16:creationId xmlns:a16="http://schemas.microsoft.com/office/drawing/2014/main" id="{73410A95-25ED-2C5C-3AD1-67D69501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74" y="1845734"/>
            <a:ext cx="57150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0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F2CE44-BFBC-A5B0-5ABA-7A5144680C03}"/>
              </a:ext>
            </a:extLst>
          </p:cNvPr>
          <p:cNvSpPr>
            <a:spLocks noGrp="1"/>
          </p:cNvSpPr>
          <p:nvPr>
            <p:ph idx="1"/>
          </p:nvPr>
        </p:nvSpPr>
        <p:spPr>
          <a:xfrm>
            <a:off x="6448926" y="1845734"/>
            <a:ext cx="4706754" cy="4023360"/>
          </a:xfrm>
        </p:spPr>
        <p:txBody>
          <a:bodyPr/>
          <a:lstStyle/>
          <a:p>
            <a:r>
              <a:rPr lang="nl-NL" b="0" i="0" dirty="0">
                <a:solidFill>
                  <a:srgbClr val="4B4F58"/>
                </a:solidFill>
                <a:effectLst/>
                <a:latin typeface="Sofia-Pro"/>
              </a:rPr>
              <a:t>Digitalisering is niet ‘ver van je bed’ en niet zo moeilijk als je misschien denkt. Het varieert van bijvoorbeeld de inzet van autonome stofzuigers of grasmaaiers tot het efficiënt gebruiken van data. En van bediening door een robot tot een reserveringsapp. </a:t>
            </a:r>
          </a:p>
          <a:p>
            <a:r>
              <a:rPr lang="nl-NL" b="0" i="0" dirty="0">
                <a:solidFill>
                  <a:srgbClr val="4B4F58"/>
                </a:solidFill>
                <a:effectLst/>
                <a:latin typeface="Sofia-Pro"/>
              </a:rPr>
              <a:t>De mogelijkheden zijn verschillend, met allemaal hetzelfde resultaat; digitalisering maakt je werk </a:t>
            </a:r>
            <a:r>
              <a:rPr lang="nl-NL" b="1" i="0" dirty="0">
                <a:solidFill>
                  <a:srgbClr val="4B4F58"/>
                </a:solidFill>
                <a:effectLst/>
                <a:latin typeface="Sofia-Pro"/>
              </a:rPr>
              <a:t>makkelijker, sneller en slimmer!</a:t>
            </a:r>
            <a:endParaRPr lang="nl-NL" dirty="0"/>
          </a:p>
        </p:txBody>
      </p:sp>
      <p:pic>
        <p:nvPicPr>
          <p:cNvPr id="4" name="Picture 2" descr="Home - Het Digitaal Buffet">
            <a:extLst>
              <a:ext uri="{FF2B5EF4-FFF2-40B4-BE49-F238E27FC236}">
                <a16:creationId xmlns:a16="http://schemas.microsoft.com/office/drawing/2014/main" id="{ECF2E38A-260A-E03A-7EBE-F3E30D953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69" y="271822"/>
            <a:ext cx="1989972" cy="13412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gitaal-buffert">
            <a:extLst>
              <a:ext uri="{FF2B5EF4-FFF2-40B4-BE49-F238E27FC236}">
                <a16:creationId xmlns:a16="http://schemas.microsoft.com/office/drawing/2014/main" id="{C8ACBCEE-E2C2-FB97-BC25-E0448AA6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179" y="1845734"/>
            <a:ext cx="3893269" cy="435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6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 - Het Digitaal Buffet">
            <a:extLst>
              <a:ext uri="{FF2B5EF4-FFF2-40B4-BE49-F238E27FC236}">
                <a16:creationId xmlns:a16="http://schemas.microsoft.com/office/drawing/2014/main" id="{ECF2E38A-260A-E03A-7EBE-F3E30D953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69" y="271822"/>
            <a:ext cx="1989972" cy="134122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51CB4436-CC31-8B67-FAE8-10C5C499B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41" y="2305326"/>
            <a:ext cx="7017111" cy="3537132"/>
          </a:xfrm>
          <a:prstGeom prst="rect">
            <a:avLst/>
          </a:prstGeom>
        </p:spPr>
      </p:pic>
    </p:spTree>
    <p:extLst>
      <p:ext uri="{BB962C8B-B14F-4D97-AF65-F5344CB8AC3E}">
        <p14:creationId xmlns:p14="http://schemas.microsoft.com/office/powerpoint/2010/main" val="419226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F2CE44-BFBC-A5B0-5ABA-7A5144680C03}"/>
              </a:ext>
            </a:extLst>
          </p:cNvPr>
          <p:cNvSpPr>
            <a:spLocks noGrp="1"/>
          </p:cNvSpPr>
          <p:nvPr>
            <p:ph idx="1"/>
          </p:nvPr>
        </p:nvSpPr>
        <p:spPr>
          <a:xfrm>
            <a:off x="6477802" y="1845734"/>
            <a:ext cx="4677878" cy="4023360"/>
          </a:xfrm>
        </p:spPr>
        <p:txBody>
          <a:bodyPr>
            <a:normAutofit fontScale="77500" lnSpcReduction="20000"/>
          </a:bodyPr>
          <a:lstStyle/>
          <a:p>
            <a:pPr algn="l" fontAlgn="base">
              <a:buFont typeface="Arial" panose="020B0604020202020204" pitchFamily="34" charset="0"/>
              <a:buChar char="•"/>
            </a:pPr>
            <a:r>
              <a:rPr lang="nl-NL" b="0" i="0" dirty="0">
                <a:solidFill>
                  <a:srgbClr val="4B4F58"/>
                </a:solidFill>
                <a:effectLst/>
                <a:latin typeface="Sofia-Pro"/>
              </a:rPr>
              <a:t>Ik wil wel digitaliseren, maar heb nog geen plan van aanpak of een heldere strategie.</a:t>
            </a:r>
          </a:p>
          <a:p>
            <a:pPr algn="l" fontAlgn="base">
              <a:buFont typeface="Arial" panose="020B0604020202020204" pitchFamily="34" charset="0"/>
              <a:buChar char="•"/>
            </a:pPr>
            <a:r>
              <a:rPr lang="nl-NL" b="0" i="0" dirty="0">
                <a:solidFill>
                  <a:srgbClr val="4B4F58"/>
                </a:solidFill>
                <a:effectLst/>
                <a:latin typeface="Sofia-Pro"/>
              </a:rPr>
              <a:t>Mijn website is aan vernieuwing toe, maar waar moet ik beginnen?</a:t>
            </a:r>
          </a:p>
          <a:p>
            <a:pPr algn="l" fontAlgn="base">
              <a:buFont typeface="Arial" panose="020B0604020202020204" pitchFamily="34" charset="0"/>
              <a:buChar char="•"/>
            </a:pPr>
            <a:r>
              <a:rPr lang="nl-NL" b="0" i="0" dirty="0">
                <a:solidFill>
                  <a:srgbClr val="4B4F58"/>
                </a:solidFill>
                <a:effectLst/>
                <a:latin typeface="Sofia-Pro"/>
              </a:rPr>
              <a:t>Ik wil graag concreet advies over boekingsmodules of online boekhouding.</a:t>
            </a:r>
          </a:p>
          <a:p>
            <a:pPr algn="l" fontAlgn="base">
              <a:buFont typeface="Arial" panose="020B0604020202020204" pitchFamily="34" charset="0"/>
              <a:buChar char="•"/>
            </a:pPr>
            <a:r>
              <a:rPr lang="nl-NL" b="0" i="0" dirty="0">
                <a:solidFill>
                  <a:srgbClr val="4B4F58"/>
                </a:solidFill>
                <a:effectLst/>
                <a:latin typeface="Sofia-Pro"/>
              </a:rPr>
              <a:t>Hoe haal ik meer rendement uit reviews?</a:t>
            </a:r>
          </a:p>
          <a:p>
            <a:pPr algn="l" fontAlgn="base">
              <a:buFont typeface="Arial" panose="020B0604020202020204" pitchFamily="34" charset="0"/>
              <a:buChar char="•"/>
            </a:pPr>
            <a:r>
              <a:rPr lang="nl-NL" b="0" i="0" dirty="0">
                <a:solidFill>
                  <a:srgbClr val="4B4F58"/>
                </a:solidFill>
                <a:effectLst/>
                <a:latin typeface="Sofia-Pro"/>
              </a:rPr>
              <a:t>Welke online marketing moet ik inzetten om afzet te vergroten?</a:t>
            </a:r>
          </a:p>
          <a:p>
            <a:pPr algn="l" fontAlgn="base">
              <a:buFont typeface="Arial" panose="020B0604020202020204" pitchFamily="34" charset="0"/>
              <a:buChar char="•"/>
            </a:pPr>
            <a:r>
              <a:rPr lang="nl-NL" b="0" i="0" dirty="0">
                <a:solidFill>
                  <a:srgbClr val="4B4F58"/>
                </a:solidFill>
                <a:effectLst/>
                <a:latin typeface="Sofia-Pro"/>
              </a:rPr>
              <a:t>Welke processen kan ik nog efficiënter inrichten om kosten te besparen?</a:t>
            </a:r>
          </a:p>
          <a:p>
            <a:pPr algn="l" fontAlgn="base">
              <a:buFont typeface="Arial" panose="020B0604020202020204" pitchFamily="34" charset="0"/>
              <a:buChar char="•"/>
            </a:pPr>
            <a:r>
              <a:rPr lang="nl-NL" b="0" i="0" dirty="0">
                <a:solidFill>
                  <a:srgbClr val="4B4F58"/>
                </a:solidFill>
                <a:effectLst/>
                <a:latin typeface="Sofia-Pro"/>
              </a:rPr>
              <a:t>Hoe kan ik beleving tijdens het verblijf of uitje verder digitaliseren?</a:t>
            </a:r>
          </a:p>
          <a:p>
            <a:pPr algn="l" fontAlgn="base">
              <a:buFont typeface="Arial" panose="020B0604020202020204" pitchFamily="34" charset="0"/>
              <a:buChar char="•"/>
            </a:pPr>
            <a:r>
              <a:rPr lang="nl-NL" b="0" i="0" dirty="0">
                <a:solidFill>
                  <a:srgbClr val="4B4F58"/>
                </a:solidFill>
                <a:effectLst/>
                <a:latin typeface="Sofia-Pro"/>
              </a:rPr>
              <a:t>Biedt robotisering kansen voor de toekomst van mijn bedrijf?</a:t>
            </a:r>
          </a:p>
          <a:p>
            <a:endParaRPr lang="nl-NL" dirty="0"/>
          </a:p>
        </p:txBody>
      </p:sp>
      <p:pic>
        <p:nvPicPr>
          <p:cNvPr id="4" name="Picture 2" descr="Home - Het Digitaal Buffet">
            <a:extLst>
              <a:ext uri="{FF2B5EF4-FFF2-40B4-BE49-F238E27FC236}">
                <a16:creationId xmlns:a16="http://schemas.microsoft.com/office/drawing/2014/main" id="{ECF2E38A-260A-E03A-7EBE-F3E30D953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69" y="271822"/>
            <a:ext cx="1989972" cy="13412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gitaal-buffert">
            <a:extLst>
              <a:ext uri="{FF2B5EF4-FFF2-40B4-BE49-F238E27FC236}">
                <a16:creationId xmlns:a16="http://schemas.microsoft.com/office/drawing/2014/main" id="{C8ACBCEE-E2C2-FB97-BC25-E0448AA6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179" y="1845734"/>
            <a:ext cx="3893269" cy="435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1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F2CE44-BFBC-A5B0-5ABA-7A5144680C03}"/>
              </a:ext>
            </a:extLst>
          </p:cNvPr>
          <p:cNvSpPr>
            <a:spLocks noGrp="1"/>
          </p:cNvSpPr>
          <p:nvPr>
            <p:ph idx="1"/>
          </p:nvPr>
        </p:nvSpPr>
        <p:spPr>
          <a:xfrm>
            <a:off x="6448926" y="1845734"/>
            <a:ext cx="4706754" cy="4023360"/>
          </a:xfrm>
        </p:spPr>
        <p:txBody>
          <a:bodyPr/>
          <a:lstStyle/>
          <a:p>
            <a:r>
              <a:rPr lang="nl-NL" b="1" i="0" dirty="0">
                <a:solidFill>
                  <a:srgbClr val="4B4F58"/>
                </a:solidFill>
                <a:effectLst/>
                <a:latin typeface="Sofia-Pro"/>
              </a:rPr>
              <a:t>Waar je mee aan de slag kan:</a:t>
            </a:r>
          </a:p>
          <a:p>
            <a:endParaRPr lang="nl-NL" b="1" dirty="0">
              <a:solidFill>
                <a:srgbClr val="4B4F58"/>
              </a:solidFill>
              <a:latin typeface="Sofia-Pro"/>
            </a:endParaRPr>
          </a:p>
          <a:p>
            <a:r>
              <a:rPr lang="nl-NL" dirty="0">
                <a:solidFill>
                  <a:srgbClr val="4B4F58"/>
                </a:solidFill>
                <a:latin typeface="Sofia-Pro"/>
              </a:rPr>
              <a:t>- Adviesgesprek </a:t>
            </a:r>
            <a:br>
              <a:rPr lang="nl-NL" dirty="0">
                <a:solidFill>
                  <a:srgbClr val="4B4F58"/>
                </a:solidFill>
                <a:latin typeface="Sofia-Pro"/>
              </a:rPr>
            </a:br>
            <a:r>
              <a:rPr lang="nl-NL" dirty="0">
                <a:solidFill>
                  <a:srgbClr val="4B4F58"/>
                </a:solidFill>
                <a:latin typeface="Sofia-Pro"/>
              </a:rPr>
              <a:t>- Online scan website door Pienter </a:t>
            </a:r>
            <a:br>
              <a:rPr lang="nl-NL" dirty="0">
                <a:solidFill>
                  <a:srgbClr val="4B4F58"/>
                </a:solidFill>
                <a:latin typeface="Sofia-Pro"/>
              </a:rPr>
            </a:br>
            <a:r>
              <a:rPr lang="nl-NL" dirty="0">
                <a:solidFill>
                  <a:srgbClr val="4B4F58"/>
                </a:solidFill>
                <a:latin typeface="Sofia-Pro"/>
              </a:rPr>
              <a:t>- Expertinzet van 850 - 1000 euro </a:t>
            </a:r>
            <a:br>
              <a:rPr lang="nl-NL" dirty="0">
                <a:solidFill>
                  <a:srgbClr val="4B4F58"/>
                </a:solidFill>
                <a:latin typeface="Sofia-Pro"/>
              </a:rPr>
            </a:br>
            <a:r>
              <a:rPr lang="nl-NL" dirty="0">
                <a:solidFill>
                  <a:srgbClr val="4B4F58"/>
                </a:solidFill>
                <a:latin typeface="Sofia-Pro"/>
              </a:rPr>
              <a:t>- Workshops</a:t>
            </a:r>
            <a:br>
              <a:rPr lang="nl-NL" dirty="0">
                <a:solidFill>
                  <a:srgbClr val="4B4F58"/>
                </a:solidFill>
                <a:latin typeface="Sofia-Pro"/>
              </a:rPr>
            </a:br>
            <a:r>
              <a:rPr lang="nl-NL" dirty="0">
                <a:solidFill>
                  <a:srgbClr val="4B4F58"/>
                </a:solidFill>
                <a:latin typeface="Sofia-Pro"/>
              </a:rPr>
              <a:t>- E-</a:t>
            </a:r>
            <a:r>
              <a:rPr lang="nl-NL" dirty="0" err="1">
                <a:solidFill>
                  <a:srgbClr val="4B4F58"/>
                </a:solidFill>
                <a:latin typeface="Sofia-Pro"/>
              </a:rPr>
              <a:t>learning</a:t>
            </a:r>
            <a:r>
              <a:rPr lang="nl-NL" dirty="0">
                <a:solidFill>
                  <a:srgbClr val="4B4F58"/>
                </a:solidFill>
                <a:latin typeface="Sofia-Pro"/>
              </a:rPr>
              <a:t> digitale gastreis </a:t>
            </a:r>
            <a:br>
              <a:rPr lang="nl-NL" dirty="0">
                <a:solidFill>
                  <a:srgbClr val="4B4F58"/>
                </a:solidFill>
                <a:latin typeface="Sofia-Pro"/>
              </a:rPr>
            </a:br>
            <a:r>
              <a:rPr lang="nl-NL" dirty="0">
                <a:solidFill>
                  <a:srgbClr val="4B4F58"/>
                </a:solidFill>
                <a:latin typeface="Sofia-Pro"/>
              </a:rPr>
              <a:t>- Reviewcampagne Marketing Drenthe </a:t>
            </a:r>
            <a:br>
              <a:rPr lang="nl-NL" b="1" dirty="0">
                <a:solidFill>
                  <a:srgbClr val="4B4F58"/>
                </a:solidFill>
                <a:latin typeface="Sofia-Pro"/>
              </a:rPr>
            </a:br>
            <a:endParaRPr lang="nl-NL" b="1" dirty="0"/>
          </a:p>
        </p:txBody>
      </p:sp>
      <p:pic>
        <p:nvPicPr>
          <p:cNvPr id="4" name="Picture 2" descr="Home - Het Digitaal Buffet">
            <a:extLst>
              <a:ext uri="{FF2B5EF4-FFF2-40B4-BE49-F238E27FC236}">
                <a16:creationId xmlns:a16="http://schemas.microsoft.com/office/drawing/2014/main" id="{ECF2E38A-260A-E03A-7EBE-F3E30D953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69" y="271822"/>
            <a:ext cx="1989972" cy="13412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gitalisering als oplossing voor het personeelstekort in de horeca? - LIOF">
            <a:extLst>
              <a:ext uri="{FF2B5EF4-FFF2-40B4-BE49-F238E27FC236}">
                <a16:creationId xmlns:a16="http://schemas.microsoft.com/office/drawing/2014/main" id="{86950DEA-9C0F-2DBE-36B3-855AE2282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62" y="1934678"/>
            <a:ext cx="5898674" cy="39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8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7453978F-F4A1-2F01-B682-E5B5B8C35F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2705" y="271822"/>
            <a:ext cx="7706590" cy="6483911"/>
          </a:xfrm>
        </p:spPr>
      </p:pic>
    </p:spTree>
    <p:extLst>
      <p:ext uri="{BB962C8B-B14F-4D97-AF65-F5344CB8AC3E}">
        <p14:creationId xmlns:p14="http://schemas.microsoft.com/office/powerpoint/2010/main" val="114052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B7C85-625F-D490-9195-1704DCE668B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CC4299D-B8B1-9915-A09B-1D99EDE82830}"/>
              </a:ext>
            </a:extLst>
          </p:cNvPr>
          <p:cNvSpPr>
            <a:spLocks noGrp="1"/>
          </p:cNvSpPr>
          <p:nvPr>
            <p:ph type="subTitle" idx="1"/>
          </p:nvPr>
        </p:nvSpPr>
        <p:spPr/>
        <p:txBody>
          <a:bodyPr/>
          <a:lstStyle/>
          <a:p>
            <a:endParaRPr lang="nl-NL"/>
          </a:p>
        </p:txBody>
      </p:sp>
      <p:pic>
        <p:nvPicPr>
          <p:cNvPr id="7" name="Afbeelding 6">
            <a:extLst>
              <a:ext uri="{FF2B5EF4-FFF2-40B4-BE49-F238E27FC236}">
                <a16:creationId xmlns:a16="http://schemas.microsoft.com/office/drawing/2014/main" id="{6DB7B494-FC81-50FA-6E3C-0E0A69DEA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73" y="1083539"/>
            <a:ext cx="11754454" cy="4515082"/>
          </a:xfrm>
          <a:prstGeom prst="rect">
            <a:avLst/>
          </a:prstGeom>
        </p:spPr>
      </p:pic>
    </p:spTree>
    <p:extLst>
      <p:ext uri="{BB962C8B-B14F-4D97-AF65-F5344CB8AC3E}">
        <p14:creationId xmlns:p14="http://schemas.microsoft.com/office/powerpoint/2010/main" val="337791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7E1B0-7B27-C0BC-C0F5-C701B6F0628A}"/>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326B1B65-C3C4-725A-E0CA-420EAE38C936}"/>
              </a:ext>
            </a:extLst>
          </p:cNvPr>
          <p:cNvSpPr>
            <a:spLocks noGrp="1"/>
          </p:cNvSpPr>
          <p:nvPr>
            <p:ph idx="1"/>
          </p:nvPr>
        </p:nvSpPr>
        <p:spPr/>
        <p:txBody>
          <a:bodyPr/>
          <a:lstStyle/>
          <a:p>
            <a:endParaRPr lang="nl-NL" dirty="0">
              <a:hlinkClick r:id="rId2"/>
            </a:endParaRPr>
          </a:p>
          <a:p>
            <a:endParaRPr lang="nl-NL" dirty="0">
              <a:hlinkClick r:id="rId2"/>
            </a:endParaRPr>
          </a:p>
          <a:p>
            <a:r>
              <a:rPr lang="nl-NL" dirty="0">
                <a:hlinkClick r:id="rId2"/>
              </a:rPr>
              <a:t>www.hetdigitaalbuffet.nl</a:t>
            </a:r>
            <a:br>
              <a:rPr lang="nl-NL" dirty="0"/>
            </a:br>
            <a:endParaRPr lang="nl-NL" dirty="0"/>
          </a:p>
          <a:p>
            <a:r>
              <a:rPr lang="nl-NL" dirty="0"/>
              <a:t>Anieke van Wijnen</a:t>
            </a:r>
            <a:br>
              <a:rPr lang="nl-NL" dirty="0"/>
            </a:br>
            <a:r>
              <a:rPr lang="nl-NL" dirty="0">
                <a:hlinkClick r:id="rId3"/>
              </a:rPr>
              <a:t>digitalisering@zuidenoostdrenthe.nl</a:t>
            </a:r>
            <a:r>
              <a:rPr lang="nl-NL" dirty="0"/>
              <a:t> </a:t>
            </a:r>
            <a:br>
              <a:rPr lang="nl-NL" dirty="0"/>
            </a:br>
            <a:r>
              <a:rPr lang="nl-NL" dirty="0"/>
              <a:t>06-30998767</a:t>
            </a:r>
          </a:p>
        </p:txBody>
      </p:sp>
      <p:pic>
        <p:nvPicPr>
          <p:cNvPr id="7" name="Afbeelding 6">
            <a:extLst>
              <a:ext uri="{FF2B5EF4-FFF2-40B4-BE49-F238E27FC236}">
                <a16:creationId xmlns:a16="http://schemas.microsoft.com/office/drawing/2014/main" id="{AB91EED0-4598-1F46-5193-8ED5CD212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588" y="354700"/>
            <a:ext cx="5514394" cy="5514394"/>
          </a:xfrm>
          <a:prstGeom prst="rect">
            <a:avLst/>
          </a:prstGeom>
        </p:spPr>
      </p:pic>
    </p:spTree>
    <p:extLst>
      <p:ext uri="{BB962C8B-B14F-4D97-AF65-F5344CB8AC3E}">
        <p14:creationId xmlns:p14="http://schemas.microsoft.com/office/powerpoint/2010/main" val="4235265511"/>
      </p:ext>
    </p:extLst>
  </p:cSld>
  <p:clrMapOvr>
    <a:masterClrMapping/>
  </p:clrMapOvr>
</p:sld>
</file>

<file path=ppt/theme/theme1.xml><?xml version="1.0" encoding="utf-8"?>
<a:theme xmlns:a="http://schemas.openxmlformats.org/drawingml/2006/main" name="Terugblik">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1377</TotalTime>
  <Words>276</Words>
  <Application>Microsoft Office PowerPoint</Application>
  <PresentationFormat>Breedbeeld</PresentationFormat>
  <Paragraphs>24</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Sofia-Pro</vt:lpstr>
      <vt:lpstr>Terugblik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Anieke van Wijnen</dc:creator>
  <cp:lastModifiedBy>Anieke van Wijnen</cp:lastModifiedBy>
  <cp:revision>6</cp:revision>
  <dcterms:created xsi:type="dcterms:W3CDTF">2022-11-10T11:54:08Z</dcterms:created>
  <dcterms:modified xsi:type="dcterms:W3CDTF">2023-03-16T07:27:51Z</dcterms:modified>
</cp:coreProperties>
</file>